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59" r:id="rId6"/>
    <p:sldId id="267" r:id="rId7"/>
    <p:sldId id="261" r:id="rId8"/>
    <p:sldId id="272" r:id="rId9"/>
    <p:sldId id="268" r:id="rId10"/>
    <p:sldId id="264" r:id="rId11"/>
    <p:sldId id="273" r:id="rId12"/>
    <p:sldId id="266" r:id="rId13"/>
    <p:sldId id="265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1A1C"/>
    <a:srgbClr val="FF7F00"/>
    <a:srgbClr val="984EA3"/>
    <a:srgbClr val="4DAF4A"/>
    <a:srgbClr val="377EB8"/>
    <a:srgbClr val="045A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113"/>
    <p:restoredTop sz="82925"/>
  </p:normalViewPr>
  <p:slideViewPr>
    <p:cSldViewPr snapToGrid="0">
      <p:cViewPr varScale="1">
        <p:scale>
          <a:sx n="96" d="100"/>
          <a:sy n="96" d="100"/>
        </p:scale>
        <p:origin x="176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4D8AA-C253-C84A-AB89-C5F28AD82CFA}" type="datetimeFigureOut">
              <a:rPr lang="en-US" smtClean="0"/>
              <a:t>5/7/24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160900-0AF7-6E4A-AF39-E64589390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29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rmicro.2016.10#ref-CR27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60900-0AF7-6E4A-AF39-E645893903A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10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60900-0AF7-6E4A-AF39-E645893903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58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60900-0AF7-6E4A-AF39-E645893903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53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60900-0AF7-6E4A-AF39-E645893903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755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A neighbour-joining phylogenetic tree generated by sequencing 23 chromosomal genes</a:t>
            </a:r>
            <a:r>
              <a:rPr lang="en-AU" b="0" i="0" baseline="30000" dirty="0">
                <a:solidFill>
                  <a:srgbClr val="006699"/>
                </a:solidFill>
                <a:effectLst/>
                <a:latin typeface="Harding"/>
                <a:hlinkClick r:id="rId3" tooltip="Yang, J. et al. Revisiting the molecular evolutionary history of Shigella spp. J. Mol. Evol. 64, 71–79 (2007)."/>
              </a:rPr>
              <a:t>27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. Strains are labelled by serotype and coloured by species: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Shigella </a:t>
            </a:r>
            <a:r>
              <a:rPr lang="en-AU" b="0" i="1" dirty="0" err="1">
                <a:solidFill>
                  <a:srgbClr val="222222"/>
                </a:solidFill>
                <a:effectLst/>
                <a:latin typeface="Harding"/>
              </a:rPr>
              <a:t>sonnei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in red,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Shigella </a:t>
            </a:r>
            <a:r>
              <a:rPr lang="en-AU" b="0" i="1" dirty="0" err="1">
                <a:solidFill>
                  <a:srgbClr val="222222"/>
                </a:solidFill>
                <a:effectLst/>
                <a:latin typeface="Harding"/>
              </a:rPr>
              <a:t>flexneri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in blue,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Shigella boydii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in green and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Shigella </a:t>
            </a:r>
            <a:r>
              <a:rPr lang="en-AU" b="0" i="1" dirty="0" err="1">
                <a:solidFill>
                  <a:srgbClr val="222222"/>
                </a:solidFill>
                <a:effectLst/>
                <a:latin typeface="Harding"/>
              </a:rPr>
              <a:t>dysenteriae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in purple;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Escherichia coli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isolates are uncoloured. Bootstrap values of &gt;50% are indicated at the major nodes, and the three major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Shigella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genus clusters (C) and subclusters (SC) are indicated. The carriage of the two specific isoforms of virulence plasmids is additionally indicated in the second column of coloured blocks: </a:t>
            </a:r>
            <a:r>
              <a:rPr lang="en-AU" b="0" i="0" dirty="0" err="1">
                <a:solidFill>
                  <a:srgbClr val="222222"/>
                </a:solidFill>
                <a:effectLst/>
                <a:latin typeface="Harding"/>
              </a:rPr>
              <a:t>pINV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 A (grey), </a:t>
            </a:r>
            <a:r>
              <a:rPr lang="en-AU" b="0" i="0" dirty="0" err="1">
                <a:solidFill>
                  <a:srgbClr val="222222"/>
                </a:solidFill>
                <a:effectLst/>
                <a:latin typeface="Harding"/>
              </a:rPr>
              <a:t>pINV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 B (black), either </a:t>
            </a:r>
            <a:r>
              <a:rPr lang="en-AU" b="0" i="0" dirty="0" err="1">
                <a:solidFill>
                  <a:srgbClr val="222222"/>
                </a:solidFill>
                <a:effectLst/>
                <a:latin typeface="Harding"/>
              </a:rPr>
              <a:t>pINV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 A or </a:t>
            </a:r>
            <a:r>
              <a:rPr lang="en-AU" b="0" i="0" dirty="0" err="1">
                <a:solidFill>
                  <a:srgbClr val="222222"/>
                </a:solidFill>
                <a:effectLst/>
                <a:latin typeface="Harding"/>
              </a:rPr>
              <a:t>pINV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 B (hatched black and grey), a unique form of </a:t>
            </a:r>
            <a:r>
              <a:rPr lang="en-AU" b="0" i="0" dirty="0" err="1">
                <a:solidFill>
                  <a:srgbClr val="222222"/>
                </a:solidFill>
                <a:effectLst/>
                <a:latin typeface="Harding"/>
              </a:rPr>
              <a:t>pINV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 (pink), and either </a:t>
            </a:r>
            <a:r>
              <a:rPr lang="en-AU" b="0" i="0" dirty="0" err="1">
                <a:solidFill>
                  <a:srgbClr val="222222"/>
                </a:solidFill>
                <a:effectLst/>
                <a:latin typeface="Harding"/>
              </a:rPr>
              <a:t>pINV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 B or a unique isoform (hatched black and pink). </a:t>
            </a:r>
            <a:r>
              <a:rPr lang="en-AU" b="1" i="0" dirty="0">
                <a:solidFill>
                  <a:srgbClr val="222222"/>
                </a:solidFill>
                <a:effectLst/>
                <a:latin typeface="Harding"/>
              </a:rPr>
              <a:t>b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| A comparative gene map of the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Shigella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virulence plasmid, using the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S. </a:t>
            </a:r>
            <a:r>
              <a:rPr lang="en-AU" b="0" i="1" dirty="0" err="1">
                <a:solidFill>
                  <a:srgbClr val="222222"/>
                </a:solidFill>
                <a:effectLst/>
                <a:latin typeface="Harding"/>
              </a:rPr>
              <a:t>sonnei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virulence plasmid pSs_046 as a reference; the innermost ring represents pSs_046, with coordinates. The second ring (black) shows the GC content of the reference pSs_046 sequence. The following purple, pale green, teal, khaki, and blue rings show BLASTN comparisons between pSs_046 and the virulence plasmids of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S. boydii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str. BS512,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S. boydii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str. Sb227,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S. </a:t>
            </a:r>
            <a:r>
              <a:rPr lang="en-AU" b="0" i="1" dirty="0" err="1">
                <a:solidFill>
                  <a:srgbClr val="222222"/>
                </a:solidFill>
                <a:effectLst/>
                <a:latin typeface="Harding"/>
              </a:rPr>
              <a:t>dysenteriae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str. Sd197,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S. </a:t>
            </a:r>
            <a:r>
              <a:rPr lang="en-AU" b="0" i="1" dirty="0" err="1">
                <a:solidFill>
                  <a:srgbClr val="222222"/>
                </a:solidFill>
                <a:effectLst/>
                <a:latin typeface="Harding"/>
              </a:rPr>
              <a:t>flexneri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F2a str. 301 (pCP301) and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S. </a:t>
            </a:r>
            <a:r>
              <a:rPr lang="en-AU" b="0" i="1" dirty="0" err="1">
                <a:solidFill>
                  <a:srgbClr val="222222"/>
                </a:solidFill>
                <a:effectLst/>
                <a:latin typeface="Harding"/>
              </a:rPr>
              <a:t>flexneri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F5a (pWR501), respectively. The outer ring represents annotations of genes or genetic clusters based on function: known virulence factor genes (red); plasmid replication, transfer and maintenance genes (black); transposon, phage-borne and insertion sequence elements (orange); genes encoding hypothetical proteins (teal); the </a:t>
            </a:r>
            <a:r>
              <a:rPr lang="en-AU" b="0" i="1" dirty="0">
                <a:solidFill>
                  <a:srgbClr val="222222"/>
                </a:solidFill>
                <a:effectLst/>
                <a:latin typeface="Harding"/>
              </a:rPr>
              <a:t>S. </a:t>
            </a:r>
            <a:r>
              <a:rPr lang="en-AU" b="0" i="1" dirty="0" err="1">
                <a:solidFill>
                  <a:srgbClr val="222222"/>
                </a:solidFill>
                <a:effectLst/>
                <a:latin typeface="Harding"/>
              </a:rPr>
              <a:t>sonnei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-specific O antigen biosynthesis cluster (blue); and genes encoding proteins with other known functions (green). </a:t>
            </a:r>
            <a:r>
              <a:rPr lang="en-AU" b="0" i="1" dirty="0" err="1">
                <a:solidFill>
                  <a:srgbClr val="222222"/>
                </a:solidFill>
                <a:effectLst/>
                <a:latin typeface="Harding"/>
              </a:rPr>
              <a:t>ipa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, invasion plasmid antigen gene; </a:t>
            </a:r>
            <a:r>
              <a:rPr lang="en-AU" b="0" i="1" dirty="0" err="1">
                <a:solidFill>
                  <a:srgbClr val="222222"/>
                </a:solidFill>
                <a:effectLst/>
                <a:latin typeface="Harding"/>
              </a:rPr>
              <a:t>icsP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, also known as </a:t>
            </a:r>
            <a:r>
              <a:rPr lang="en-AU" b="0" i="1" dirty="0" err="1">
                <a:solidFill>
                  <a:srgbClr val="222222"/>
                </a:solidFill>
                <a:effectLst/>
                <a:latin typeface="Harding"/>
              </a:rPr>
              <a:t>sopA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; T3SS, type III secretion system. Part </a:t>
            </a:r>
            <a:r>
              <a:rPr lang="en-AU" b="1" i="0" dirty="0">
                <a:solidFill>
                  <a:srgbClr val="222222"/>
                </a:solidFill>
                <a:effectLst/>
                <a:latin typeface="Harding"/>
              </a:rPr>
              <a:t>a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 is modified with permission from Ref. </a:t>
            </a:r>
            <a:r>
              <a:rPr lang="en-AU" b="0" i="0" dirty="0">
                <a:solidFill>
                  <a:srgbClr val="006699"/>
                </a:solidFill>
                <a:effectLst/>
                <a:latin typeface="Harding"/>
                <a:hlinkClick r:id="rId3" tooltip="Yang, J. et al. Revisiting the molecular evolutionary history of Shigella spp. J. Mol. Evol. 64, 71–79 (2007)."/>
              </a:rPr>
              <a:t>27</a:t>
            </a:r>
            <a:r>
              <a:rPr lang="en-AU" b="0" i="0" dirty="0">
                <a:solidFill>
                  <a:srgbClr val="222222"/>
                </a:solidFill>
                <a:effectLst/>
                <a:latin typeface="Harding"/>
              </a:rPr>
              <a:t>, Springer.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60900-0AF7-6E4A-AF39-E645893903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11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60900-0AF7-6E4A-AF39-E645893903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86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60900-0AF7-6E4A-AF39-E645893903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75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60900-0AF7-6E4A-AF39-E645893903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45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 also then pulled SNP sites but think if can handle the Ns ok – better to go with the </a:t>
            </a:r>
            <a:r>
              <a:rPr lang="en-US" dirty="0" err="1"/>
              <a:t>gubbins</a:t>
            </a:r>
            <a:r>
              <a:rPr lang="en-US" dirty="0"/>
              <a:t>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60900-0AF7-6E4A-AF39-E645893903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17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60900-0AF7-6E4A-AF39-E645893903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25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60900-0AF7-6E4A-AF39-E645893903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BBA89-67F5-C884-A6E6-ABE32BF8C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E8C2F2-91A0-D4C6-5CB5-41C76D6A43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D045D-21B6-2A05-713B-DD1F067FF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8D451-1410-EE48-9BCC-607C4A2D9FB3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282B3-5E18-D986-6CE7-B36128E6A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F578B-5D04-EBB6-EACA-7450906B8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1D83-C4E6-9A43-BD64-01ADDB6E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68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57A5-02E2-C19A-32AD-8C4C6CB3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64F8C1-6031-713E-20D3-281E0BB884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0D536-9FA6-D342-7C44-A22D6E022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8D451-1410-EE48-9BCC-607C4A2D9FB3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4ACB9-D46D-D7D1-D763-BB4BEB6A2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E1C8F-156C-0093-60A0-7CF5613DD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1D83-C4E6-9A43-BD64-01ADDB6E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53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BBFCA5-1EDE-3492-5F90-982EDF6E2E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039B9-F451-A6AB-8273-CCD012B54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AA398-F0ED-8C3C-6598-410C68C0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8D451-1410-EE48-9BCC-607C4A2D9FB3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ADD78-9535-B5A0-147A-84BC5E2B2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729D7-138B-E305-4F93-3EA82A3D5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1D83-C4E6-9A43-BD64-01ADDB6E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54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E5D79-8346-5E0C-1E0C-962AE4B2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2656F-8A70-1328-238D-CB26E0FE1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8EF54-8AD4-7A43-BCD0-F0F07570A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8D451-1410-EE48-9BCC-607C4A2D9FB3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BBDDC-A75C-B0BB-321E-A29611DBF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E437D-14E7-326B-4A19-2B89006EF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1D83-C4E6-9A43-BD64-01ADDB6E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04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078A-B838-1606-58FD-04D6FEF2B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C6D5C-9855-2C39-D23E-D3D88F7C2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59FF0-61A5-ACB5-1B8C-ABA06A60F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8D451-1410-EE48-9BCC-607C4A2D9FB3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72720-AC79-4413-EEFA-F333E3C4E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AB867-4789-1325-36E9-EC170D33B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1D83-C4E6-9A43-BD64-01ADDB6E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5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3D83B-1CFB-604D-0BF4-15BB29F9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37F9A-DF33-CBB8-85B1-0CF569A553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562F6-4CD6-91F0-D18C-66EE8B2FB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7E639-D443-91A4-DECA-0F7DB14A4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8D451-1410-EE48-9BCC-607C4A2D9FB3}" type="datetimeFigureOut">
              <a:rPr lang="en-US" smtClean="0"/>
              <a:t>5/7/24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51514-B426-1E56-DBF5-CA173C70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75697-2F2F-8DDF-FAE8-4453D17E6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1D83-C4E6-9A43-BD64-01ADDB6E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85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9A521-F730-7110-DB58-0D92716C3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818C6-D1CF-8EE1-A61A-8FB7FA210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2394C-595B-310E-CFAB-4DB06CF449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354EF3-F213-1980-EF2A-5366780C87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83A902-CEA6-85C0-FAB6-48DCD66BE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B22EF5-6EB2-29F0-17D1-C98702312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8D451-1410-EE48-9BCC-607C4A2D9FB3}" type="datetimeFigureOut">
              <a:rPr lang="en-US" smtClean="0"/>
              <a:t>5/7/24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B620C4-1F19-2F8B-1436-D1CE6C0A7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DE9AB8-CA65-C7A7-8A42-0C11E30E4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1D83-C4E6-9A43-BD64-01ADDB6E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57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D5588-CFAC-4D3C-543A-ED5642A8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2BF7A-6D22-B9F7-200D-C11D20496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8D451-1410-EE48-9BCC-607C4A2D9FB3}" type="datetimeFigureOut">
              <a:rPr lang="en-US" smtClean="0"/>
              <a:t>5/7/24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5BF6D-3D9D-1483-373E-E85A23578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864C0-F121-5FF5-C5E7-986C619C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1D83-C4E6-9A43-BD64-01ADDB6E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38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F69453-E5F5-23FB-98FF-E803EEDD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8D451-1410-EE48-9BCC-607C4A2D9FB3}" type="datetimeFigureOut">
              <a:rPr lang="en-US" smtClean="0"/>
              <a:t>5/7/24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7362E7-76C8-0603-DF9A-A201C45B1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01746-04A4-E66B-1A2A-06EBFE25F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1D83-C4E6-9A43-BD64-01ADDB6E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23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F2DA-3F73-88EA-AA7E-39C5CCEB3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18588-7B69-9819-8CEE-5336642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B6A95-BC29-4E3B-C590-610A40FA9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1391B-8BD6-E060-8DAB-D0CE746CE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8D451-1410-EE48-9BCC-607C4A2D9FB3}" type="datetimeFigureOut">
              <a:rPr lang="en-US" smtClean="0"/>
              <a:t>5/7/24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DDF10-AC1E-7EF1-66C9-FB1FA4DA1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90496-D393-CF5F-8409-F4B06F5A7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1D83-C4E6-9A43-BD64-01ADDB6E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4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175C2-3C05-1B5A-3BE7-E8280254C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7149B7-3807-4717-8C82-CE67B5AF01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550C76-B999-49C0-0B71-09964C526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38027-0E72-C86C-1120-EB0B061B9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8D451-1410-EE48-9BCC-607C4A2D9FB3}" type="datetimeFigureOut">
              <a:rPr lang="en-US" smtClean="0"/>
              <a:t>5/7/24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171D7-E9E9-F250-59AA-380FC85FD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06686-1BB6-064B-48C4-1A2FAB7E0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51D83-C4E6-9A43-BD64-01ADDB6E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5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3DCE86-A3F5-58B0-7CBB-5E5BBBEC7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0D5DC-1160-936C-4F0D-159DE906E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D83B0-23AC-4BB4-9EE6-0818A235D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E8D451-1410-EE48-9BCC-607C4A2D9FB3}" type="datetimeFigureOut">
              <a:rPr lang="en-US" smtClean="0"/>
              <a:t>5/7/24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73986-75E8-3BC3-5476-528C5ACDA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4A32E-53C8-13CC-85DF-551A84DF2E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A51D83-C4E6-9A43-BD64-01ADDB6E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2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36EAC-56AE-2AC9-91C9-BF35D333DB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Plasmid </a:t>
            </a:r>
            <a:r>
              <a:rPr lang="en-US" dirty="0" err="1"/>
              <a:t>phylodynamics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75328F-C7D3-C1D0-A899-2432305A82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03/05/2024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929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0F2B5-0F19-2688-9839-45D1DE571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Virulence plasmids – both species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B94E54-21AB-C585-C036-1DE6B1EBB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016" y="1689586"/>
            <a:ext cx="4399299" cy="43992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BCC096-7BB1-E163-C74A-5B8F49FC11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643"/>
          <a:stretch/>
        </p:blipFill>
        <p:spPr>
          <a:xfrm>
            <a:off x="163030" y="1550505"/>
            <a:ext cx="2259373" cy="43992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E39738-171A-07C1-AE5C-F53E7AE9C24E}"/>
              </a:ext>
            </a:extLst>
          </p:cNvPr>
          <p:cNvSpPr txBox="1"/>
          <p:nvPr/>
        </p:nvSpPr>
        <p:spPr>
          <a:xfrm>
            <a:off x="876584" y="6488668"/>
            <a:ext cx="658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alignment - 60% coverage of reference + 95 % core SNP filter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4A2D89-3B95-D49A-19D7-CB02ED8AA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364" y="1730271"/>
            <a:ext cx="4558506" cy="455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63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8FC3A-EF2A-D871-2168-19C8E162E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32283" cy="1325563"/>
          </a:xfrm>
        </p:spPr>
        <p:txBody>
          <a:bodyPr/>
          <a:lstStyle/>
          <a:p>
            <a:r>
              <a:rPr lang="en-US" dirty="0" err="1"/>
              <a:t>Sonnei</a:t>
            </a:r>
            <a:r>
              <a:rPr lang="en-US" dirty="0"/>
              <a:t> + MDR plasmid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F60F6-07F9-513F-7429-D5ABBD0B0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483" y="365125"/>
            <a:ext cx="6264275" cy="6264275"/>
          </a:xfrm>
          <a:prstGeom prst="rect">
            <a:avLst/>
          </a:prstGeom>
        </p:spPr>
      </p:pic>
      <p:pic>
        <p:nvPicPr>
          <p:cNvPr id="7" name="Picture 6" descr="A computer generated image of a ball of tangled white wires&#10;&#10;Description automatically generated">
            <a:extLst>
              <a:ext uri="{FF2B5EF4-FFF2-40B4-BE49-F238E27FC236}">
                <a16:creationId xmlns:a16="http://schemas.microsoft.com/office/drawing/2014/main" id="{18C8888E-1B76-4783-90EB-526D226F7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42" y="1890766"/>
            <a:ext cx="2658181" cy="2319867"/>
          </a:xfrm>
          <a:prstGeom prst="rect">
            <a:avLst/>
          </a:prstGeom>
        </p:spPr>
      </p:pic>
      <p:pic>
        <p:nvPicPr>
          <p:cNvPr id="9" name="Picture 8" descr="A diagram of a star&#10;&#10;Description automatically generated with medium confidence">
            <a:extLst>
              <a:ext uri="{FF2B5EF4-FFF2-40B4-BE49-F238E27FC236}">
                <a16:creationId xmlns:a16="http://schemas.microsoft.com/office/drawing/2014/main" id="{CB0C2AA8-1D53-EA74-271F-11D1ACE7A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32328"/>
            <a:ext cx="2092706" cy="1840550"/>
          </a:xfrm>
          <a:prstGeom prst="rect">
            <a:avLst/>
          </a:prstGeom>
        </p:spPr>
      </p:pic>
      <p:pic>
        <p:nvPicPr>
          <p:cNvPr id="16" name="Picture 15" descr="A diagram of a constellation&#10;&#10;Description automatically generated">
            <a:extLst>
              <a:ext uri="{FF2B5EF4-FFF2-40B4-BE49-F238E27FC236}">
                <a16:creationId xmlns:a16="http://schemas.microsoft.com/office/drawing/2014/main" id="{F2019EDA-B525-A720-B893-1F8EF5CC8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0327" y="4711224"/>
            <a:ext cx="2794482" cy="1544766"/>
          </a:xfrm>
          <a:prstGeom prst="rect">
            <a:avLst/>
          </a:prstGeom>
        </p:spPr>
      </p:pic>
      <p:pic>
        <p:nvPicPr>
          <p:cNvPr id="20" name="Picture 19" descr="A bunch of tangled white wires&#10;&#10;Description automatically generated">
            <a:extLst>
              <a:ext uri="{FF2B5EF4-FFF2-40B4-BE49-F238E27FC236}">
                <a16:creationId xmlns:a16="http://schemas.microsoft.com/office/drawing/2014/main" id="{C652A354-6768-4E5E-755C-C64DF210D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1640" y="1890766"/>
            <a:ext cx="2560540" cy="24980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37170C-5BA9-8989-720A-B89804531E05}"/>
              </a:ext>
            </a:extLst>
          </p:cNvPr>
          <p:cNvSpPr txBox="1"/>
          <p:nvPr/>
        </p:nvSpPr>
        <p:spPr>
          <a:xfrm>
            <a:off x="357242" y="630820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MDR and </a:t>
            </a:r>
            <a:r>
              <a:rPr lang="en-US" dirty="0" err="1"/>
              <a:t>spA</a:t>
            </a:r>
            <a:r>
              <a:rPr lang="en-US" dirty="0"/>
              <a:t> &gt; 90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8EDF2C-CC0E-6067-842F-A3D75443E2F6}"/>
              </a:ext>
            </a:extLst>
          </p:cNvPr>
          <p:cNvSpPr txBox="1"/>
          <p:nvPr/>
        </p:nvSpPr>
        <p:spPr>
          <a:xfrm>
            <a:off x="4122994" y="6305439"/>
            <a:ext cx="1904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spB</a:t>
            </a:r>
            <a:r>
              <a:rPr lang="en-US" dirty="0"/>
              <a:t> and </a:t>
            </a:r>
            <a:r>
              <a:rPr lang="en-US" dirty="0" err="1"/>
              <a:t>spC</a:t>
            </a:r>
            <a:r>
              <a:rPr lang="en-US" dirty="0"/>
              <a:t> &gt; 90</a:t>
            </a:r>
            <a:br>
              <a:rPr lang="en-US" dirty="0"/>
            </a:br>
            <a:r>
              <a:rPr lang="en-US" dirty="0"/>
              <a:t>MDR  ~40-50%</a:t>
            </a:r>
          </a:p>
        </p:txBody>
      </p:sp>
    </p:spTree>
    <p:extLst>
      <p:ext uri="{BB962C8B-B14F-4D97-AF65-F5344CB8AC3E}">
        <p14:creationId xmlns:p14="http://schemas.microsoft.com/office/powerpoint/2010/main" val="3455441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8724D-CC2C-9E04-2B1E-46AD0085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MDR plasmid - pKSR100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3B3D5-9CE3-BCC6-7A96-9A0F0EAA7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169" y="1627240"/>
            <a:ext cx="4655594" cy="4655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B5159F-FBE7-47D6-1F00-4DA9910A3A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61"/>
          <a:stretch/>
        </p:blipFill>
        <p:spPr>
          <a:xfrm>
            <a:off x="135516" y="1385396"/>
            <a:ext cx="2627227" cy="5107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ABBE0-FCF4-B030-E712-9432C470C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8619" y="1658965"/>
            <a:ext cx="4655593" cy="46555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A6282B-B33C-80B8-600E-44A2B472CCC7}"/>
              </a:ext>
            </a:extLst>
          </p:cNvPr>
          <p:cNvSpPr txBox="1"/>
          <p:nvPr/>
        </p:nvSpPr>
        <p:spPr>
          <a:xfrm>
            <a:off x="876584" y="6488668"/>
            <a:ext cx="987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alignment - 80% coverage of reference + 95 % core SNP filter (tested above the 60% threshold)</a:t>
            </a:r>
          </a:p>
        </p:txBody>
      </p:sp>
    </p:spTree>
    <p:extLst>
      <p:ext uri="{BB962C8B-B14F-4D97-AF65-F5344CB8AC3E}">
        <p14:creationId xmlns:p14="http://schemas.microsoft.com/office/powerpoint/2010/main" val="152386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F512-46A8-D81A-EC4D-B357188DC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</a:t>
            </a:r>
            <a:r>
              <a:rPr lang="en-US" i="1" dirty="0"/>
              <a:t>S. </a:t>
            </a:r>
            <a:r>
              <a:rPr lang="en-US" i="1" dirty="0" err="1"/>
              <a:t>sonnei</a:t>
            </a:r>
            <a:r>
              <a:rPr lang="en-US" i="1" dirty="0"/>
              <a:t> </a:t>
            </a:r>
            <a:r>
              <a:rPr lang="en-US" dirty="0"/>
              <a:t>plasmids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D1ED1-412E-9268-9506-ACEC74E44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957"/>
          <a:stretch/>
        </p:blipFill>
        <p:spPr>
          <a:xfrm>
            <a:off x="-6561" y="1316701"/>
            <a:ext cx="2496311" cy="4890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5B9630-63EA-53D1-C522-DBEC1EFAA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359" y="1441393"/>
            <a:ext cx="4890624" cy="48906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5AA347-2CA3-5C46-7365-6A24D0F2D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232" y="1441392"/>
            <a:ext cx="4969799" cy="496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40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2ED6E-7CA4-B51A-B3D5-3CC781976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Sonnei</a:t>
            </a:r>
            <a:r>
              <a:rPr lang="en-US" dirty="0"/>
              <a:t> + </a:t>
            </a:r>
            <a:r>
              <a:rPr lang="en-US" dirty="0" err="1"/>
              <a:t>spA</a:t>
            </a:r>
            <a:r>
              <a:rPr lang="en-US" dirty="0"/>
              <a:t> plasmid + AMR + graph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0D77B4-7B3B-94E3-D5C4-0E3BD8717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97203"/>
            <a:ext cx="4995672" cy="4995672"/>
          </a:xfrm>
          <a:prstGeom prst="rect">
            <a:avLst/>
          </a:prstGeom>
        </p:spPr>
      </p:pic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AED61F06-8655-A5B3-E377-7BADC9290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429" y="1327718"/>
            <a:ext cx="5461462" cy="139777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A37AD66-583F-6BBA-A938-FE5DAAA92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130" y="2892580"/>
            <a:ext cx="3521676" cy="342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8E133-3E31-D64B-3A30-733FA879FA56}"/>
              </a:ext>
            </a:extLst>
          </p:cNvPr>
          <p:cNvSpPr txBox="1"/>
          <p:nvPr/>
        </p:nvSpPr>
        <p:spPr>
          <a:xfrm>
            <a:off x="8627165" y="5530282"/>
            <a:ext cx="3896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Circularisation</a:t>
            </a:r>
            <a:r>
              <a:rPr lang="en-US" dirty="0"/>
              <a:t> of small plasmids – can confirm not integrated to chromosome and estimate copy number</a:t>
            </a:r>
          </a:p>
        </p:txBody>
      </p:sp>
    </p:spTree>
    <p:extLst>
      <p:ext uri="{BB962C8B-B14F-4D97-AF65-F5344CB8AC3E}">
        <p14:creationId xmlns:p14="http://schemas.microsoft.com/office/powerpoint/2010/main" val="1986487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6F66F7-6A73-1FF2-D25A-AE50E772B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992" y="1346779"/>
            <a:ext cx="5389070" cy="5389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44FEB-3243-DD4B-BA44-04C1FE529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27" y="5207692"/>
            <a:ext cx="1528157" cy="1528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1603BF-C77D-5DC4-6BC6-A9F69E6D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 + pKSR100 + MDR + graph + sero6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0BDB9-2354-1A78-96DE-46EABF8287B0}"/>
              </a:ext>
            </a:extLst>
          </p:cNvPr>
          <p:cNvSpPr txBox="1"/>
          <p:nvPr/>
        </p:nvSpPr>
        <p:spPr>
          <a:xfrm>
            <a:off x="237939" y="4659867"/>
            <a:ext cx="4943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Flex 6 isolates removed - long branch in subset tree – will mess with signal</a:t>
            </a:r>
          </a:p>
        </p:txBody>
      </p:sp>
    </p:spTree>
    <p:extLst>
      <p:ext uri="{BB962C8B-B14F-4D97-AF65-F5344CB8AC3E}">
        <p14:creationId xmlns:p14="http://schemas.microsoft.com/office/powerpoint/2010/main" val="366932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7219-2176-E13A-C238-4392C7ED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chromosome + plasmids  – </a:t>
            </a:r>
            <a:r>
              <a:rPr lang="en-US" i="1" dirty="0"/>
              <a:t>Shigella </a:t>
            </a:r>
            <a:r>
              <a:rPr lang="en-US" i="1" dirty="0" err="1"/>
              <a:t>sonnei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2BF84-9AF6-52ED-67B3-A512CC06B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6837" cy="4351338"/>
          </a:xfrm>
        </p:spPr>
        <p:txBody>
          <a:bodyPr/>
          <a:lstStyle/>
          <a:p>
            <a:r>
              <a:rPr lang="en-US" dirty="0"/>
              <a:t>Chr – Ss046</a:t>
            </a:r>
          </a:p>
          <a:p>
            <a:pPr lvl="1"/>
            <a:r>
              <a:rPr lang="en-US" dirty="0"/>
              <a:t>Standard ref - 4,925,265 bp</a:t>
            </a:r>
          </a:p>
          <a:p>
            <a:endParaRPr lang="en-US" sz="1600" dirty="0"/>
          </a:p>
          <a:p>
            <a:r>
              <a:rPr lang="en-US" dirty="0"/>
              <a:t>Plasmids</a:t>
            </a:r>
          </a:p>
          <a:p>
            <a:pPr lvl="1"/>
            <a:r>
              <a:rPr lang="en-US" dirty="0"/>
              <a:t>Virulence - 214,396 bp</a:t>
            </a:r>
          </a:p>
          <a:p>
            <a:pPr lvl="1"/>
            <a:r>
              <a:rPr lang="en-US" dirty="0" err="1"/>
              <a:t>spA</a:t>
            </a:r>
            <a:r>
              <a:rPr lang="en-US" dirty="0"/>
              <a:t> – 8,401 bp</a:t>
            </a:r>
          </a:p>
          <a:p>
            <a:pPr lvl="1"/>
            <a:r>
              <a:rPr lang="en-US" dirty="0" err="1"/>
              <a:t>spB</a:t>
            </a:r>
            <a:r>
              <a:rPr lang="en-US" dirty="0"/>
              <a:t> - 5,153 bp</a:t>
            </a:r>
          </a:p>
          <a:p>
            <a:pPr lvl="1"/>
            <a:r>
              <a:rPr lang="en-US" dirty="0" err="1"/>
              <a:t>spC</a:t>
            </a:r>
            <a:r>
              <a:rPr lang="en-US" dirty="0"/>
              <a:t> – 2,101 bp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8BFC06-25EC-07BA-CD5A-C75C73D467DC}"/>
              </a:ext>
            </a:extLst>
          </p:cNvPr>
          <p:cNvSpPr/>
          <p:nvPr/>
        </p:nvSpPr>
        <p:spPr>
          <a:xfrm>
            <a:off x="4843095" y="1281456"/>
            <a:ext cx="1017062" cy="953401"/>
          </a:xfrm>
          <a:prstGeom prst="ellipse">
            <a:avLst/>
          </a:prstGeom>
          <a:noFill/>
          <a:ln w="127000">
            <a:solidFill>
              <a:srgbClr val="045A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DAF012-159F-2F5D-A68A-DC7A40DDF44F}"/>
              </a:ext>
            </a:extLst>
          </p:cNvPr>
          <p:cNvSpPr/>
          <p:nvPr/>
        </p:nvSpPr>
        <p:spPr>
          <a:xfrm>
            <a:off x="5541820" y="2623181"/>
            <a:ext cx="722289" cy="639718"/>
          </a:xfrm>
          <a:prstGeom prst="ellipse">
            <a:avLst/>
          </a:prstGeom>
          <a:noFill/>
          <a:ln w="127000">
            <a:solidFill>
              <a:srgbClr val="377E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7F8250-B76B-D264-5211-55992DFDD795}"/>
              </a:ext>
            </a:extLst>
          </p:cNvPr>
          <p:cNvSpPr/>
          <p:nvPr/>
        </p:nvSpPr>
        <p:spPr>
          <a:xfrm>
            <a:off x="5541820" y="3701764"/>
            <a:ext cx="722289" cy="639718"/>
          </a:xfrm>
          <a:prstGeom prst="ellipse">
            <a:avLst/>
          </a:prstGeom>
          <a:noFill/>
          <a:ln w="127000">
            <a:solidFill>
              <a:srgbClr val="4DAF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29FD08-0BD4-853D-44FD-4F12255880D8}"/>
              </a:ext>
            </a:extLst>
          </p:cNvPr>
          <p:cNvSpPr/>
          <p:nvPr/>
        </p:nvSpPr>
        <p:spPr>
          <a:xfrm>
            <a:off x="5513346" y="4769877"/>
            <a:ext cx="722289" cy="639718"/>
          </a:xfrm>
          <a:prstGeom prst="ellipse">
            <a:avLst/>
          </a:prstGeom>
          <a:noFill/>
          <a:ln w="127000">
            <a:solidFill>
              <a:srgbClr val="984E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EEEDAD-2801-08FC-ECA5-DA6066B897E2}"/>
              </a:ext>
            </a:extLst>
          </p:cNvPr>
          <p:cNvSpPr/>
          <p:nvPr/>
        </p:nvSpPr>
        <p:spPr>
          <a:xfrm>
            <a:off x="5499012" y="5857104"/>
            <a:ext cx="722289" cy="639718"/>
          </a:xfrm>
          <a:prstGeom prst="ellipse">
            <a:avLst/>
          </a:prstGeom>
          <a:noFill/>
          <a:ln w="127000">
            <a:solidFill>
              <a:srgbClr val="FF7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27F491-9454-D438-7F87-216B7448FD90}"/>
              </a:ext>
            </a:extLst>
          </p:cNvPr>
          <p:cNvSpPr txBox="1"/>
          <p:nvPr/>
        </p:nvSpPr>
        <p:spPr>
          <a:xfrm>
            <a:off x="5092784" y="158359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DEA2F6-A76E-2D36-8FE5-F2577DC2CE47}"/>
              </a:ext>
            </a:extLst>
          </p:cNvPr>
          <p:cNvSpPr txBox="1"/>
          <p:nvPr/>
        </p:nvSpPr>
        <p:spPr>
          <a:xfrm>
            <a:off x="5681443" y="277556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2A1680-F207-C98E-8205-13F52CE50B70}"/>
              </a:ext>
            </a:extLst>
          </p:cNvPr>
          <p:cNvSpPr txBox="1"/>
          <p:nvPr/>
        </p:nvSpPr>
        <p:spPr>
          <a:xfrm>
            <a:off x="5647926" y="383695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spA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051217-9503-2338-6260-AC8B790BF945}"/>
              </a:ext>
            </a:extLst>
          </p:cNvPr>
          <p:cNvSpPr txBox="1"/>
          <p:nvPr/>
        </p:nvSpPr>
        <p:spPr>
          <a:xfrm>
            <a:off x="5638225" y="490507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spB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1F3D3C-C18F-6D69-42D0-4B39E0352C9D}"/>
              </a:ext>
            </a:extLst>
          </p:cNvPr>
          <p:cNvSpPr txBox="1"/>
          <p:nvPr/>
        </p:nvSpPr>
        <p:spPr>
          <a:xfrm>
            <a:off x="5587691" y="5992297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spC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087C4F-EC73-A220-76E3-A2705D51E3C5}"/>
              </a:ext>
            </a:extLst>
          </p:cNvPr>
          <p:cNvSpPr txBox="1"/>
          <p:nvPr/>
        </p:nvSpPr>
        <p:spPr>
          <a:xfrm>
            <a:off x="6403732" y="2031488"/>
            <a:ext cx="5635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of core genome. Should co-evolve with chromosome. Essential virulence determinants.  Often lost in culture. </a:t>
            </a:r>
            <a:br>
              <a:rPr lang="en-US" dirty="0"/>
            </a:br>
            <a:r>
              <a:rPr lang="en-US" dirty="0"/>
              <a:t>Rep type – </a:t>
            </a:r>
            <a:r>
              <a:rPr lang="en-US" dirty="0" err="1"/>
              <a:t>IncFIA</a:t>
            </a:r>
            <a:r>
              <a:rPr lang="en-US" dirty="0"/>
              <a:t>. </a:t>
            </a:r>
            <a:r>
              <a:rPr lang="en-US" dirty="0" err="1"/>
              <a:t>predicted_mobility</a:t>
            </a:r>
            <a:r>
              <a:rPr lang="en-US" dirty="0"/>
              <a:t> – conjugative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04C65C-7F76-8DD7-9400-2A5E4068CB67}"/>
              </a:ext>
            </a:extLst>
          </p:cNvPr>
          <p:cNvSpPr txBox="1"/>
          <p:nvPr/>
        </p:nvSpPr>
        <p:spPr>
          <a:xfrm>
            <a:off x="6403732" y="3602818"/>
            <a:ext cx="5788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AMR plasmid – lineage 3. </a:t>
            </a:r>
            <a:br>
              <a:rPr lang="en-US" dirty="0"/>
            </a:br>
            <a:r>
              <a:rPr lang="en-US" dirty="0"/>
              <a:t>Rep type – non detected. </a:t>
            </a:r>
            <a:r>
              <a:rPr lang="en-US" dirty="0" err="1"/>
              <a:t>predicted_mobility</a:t>
            </a:r>
            <a:r>
              <a:rPr lang="en-US" dirty="0"/>
              <a:t> – mobilizable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939791-45E1-1EDB-9F1F-A3EA7B4CB26A}"/>
              </a:ext>
            </a:extLst>
          </p:cNvPr>
          <p:cNvSpPr txBox="1"/>
          <p:nvPr/>
        </p:nvSpPr>
        <p:spPr>
          <a:xfrm>
            <a:off x="6403732" y="4690158"/>
            <a:ext cx="5788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plasmid – </a:t>
            </a:r>
            <a:r>
              <a:rPr lang="en-US" dirty="0" err="1"/>
              <a:t>circularises</a:t>
            </a:r>
            <a:r>
              <a:rPr lang="en-US" dirty="0"/>
              <a:t> in assemblies</a:t>
            </a:r>
            <a:br>
              <a:rPr lang="en-US" dirty="0"/>
            </a:br>
            <a:r>
              <a:rPr lang="en-US" dirty="0"/>
              <a:t>Rep type – non detected. </a:t>
            </a:r>
            <a:r>
              <a:rPr lang="en-US" dirty="0" err="1"/>
              <a:t>predicted_mobility</a:t>
            </a:r>
            <a:r>
              <a:rPr lang="en-US" dirty="0"/>
              <a:t> – mobilizable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0B1D3B-3AA3-8A36-8F65-4482477BD03C}"/>
              </a:ext>
            </a:extLst>
          </p:cNvPr>
          <p:cNvSpPr txBox="1"/>
          <p:nvPr/>
        </p:nvSpPr>
        <p:spPr>
          <a:xfrm>
            <a:off x="6403732" y="5709766"/>
            <a:ext cx="5788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plasmid – </a:t>
            </a:r>
            <a:r>
              <a:rPr lang="en-US" dirty="0" err="1"/>
              <a:t>circularises</a:t>
            </a:r>
            <a:r>
              <a:rPr lang="en-US" dirty="0"/>
              <a:t> in assemblies. Similar in other shigella species (Boydii)</a:t>
            </a:r>
            <a:br>
              <a:rPr lang="en-US" dirty="0"/>
            </a:br>
            <a:r>
              <a:rPr lang="en-US" dirty="0"/>
              <a:t>Rep type – Col(BS512). </a:t>
            </a:r>
            <a:r>
              <a:rPr lang="en-US" dirty="0" err="1"/>
              <a:t>predicted_mobility</a:t>
            </a:r>
            <a:r>
              <a:rPr lang="en-US" dirty="0"/>
              <a:t> – non-mobilizable</a:t>
            </a:r>
          </a:p>
        </p:txBody>
      </p:sp>
    </p:spTree>
    <p:extLst>
      <p:ext uri="{BB962C8B-B14F-4D97-AF65-F5344CB8AC3E}">
        <p14:creationId xmlns:p14="http://schemas.microsoft.com/office/powerpoint/2010/main" val="246920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37219-2176-E13A-C238-4392C7EDE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chromosome +  plasmids – </a:t>
            </a:r>
            <a:r>
              <a:rPr lang="en-US" i="1" dirty="0"/>
              <a:t>Shigella </a:t>
            </a:r>
            <a:r>
              <a:rPr lang="en-US" i="1" dirty="0" err="1"/>
              <a:t>flexneri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FC5E920-D39D-4B64-7228-6CBE2B4A8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6837" cy="4351338"/>
          </a:xfrm>
        </p:spPr>
        <p:txBody>
          <a:bodyPr/>
          <a:lstStyle/>
          <a:p>
            <a:r>
              <a:rPr lang="en-US" dirty="0"/>
              <a:t>Chr – flex 2a str301</a:t>
            </a:r>
          </a:p>
          <a:p>
            <a:pPr lvl="1"/>
            <a:r>
              <a:rPr lang="en-US" dirty="0"/>
              <a:t>Standard ref – 4,607,202 bp</a:t>
            </a:r>
          </a:p>
          <a:p>
            <a:endParaRPr lang="en-US" sz="1600" dirty="0"/>
          </a:p>
          <a:p>
            <a:r>
              <a:rPr lang="en-US" dirty="0"/>
              <a:t>Plasmid</a:t>
            </a:r>
          </a:p>
          <a:p>
            <a:pPr lvl="1"/>
            <a:r>
              <a:rPr lang="en-US" dirty="0"/>
              <a:t>Virulence - 221,618 bp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206214-A97B-4DCC-2FDC-C1A0AEF4197D}"/>
              </a:ext>
            </a:extLst>
          </p:cNvPr>
          <p:cNvSpPr/>
          <p:nvPr/>
        </p:nvSpPr>
        <p:spPr>
          <a:xfrm>
            <a:off x="322653" y="4242353"/>
            <a:ext cx="1017062" cy="953401"/>
          </a:xfrm>
          <a:prstGeom prst="ellipse">
            <a:avLst/>
          </a:prstGeom>
          <a:noFill/>
          <a:ln w="127000">
            <a:solidFill>
              <a:srgbClr val="045A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8CDF52-91BD-2746-9640-04E1828E91CE}"/>
              </a:ext>
            </a:extLst>
          </p:cNvPr>
          <p:cNvSpPr/>
          <p:nvPr/>
        </p:nvSpPr>
        <p:spPr>
          <a:xfrm>
            <a:off x="569411" y="5519795"/>
            <a:ext cx="722289" cy="639718"/>
          </a:xfrm>
          <a:prstGeom prst="ellipse">
            <a:avLst/>
          </a:prstGeom>
          <a:noFill/>
          <a:ln w="127000">
            <a:solidFill>
              <a:srgbClr val="377E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46C447-79BE-21BD-CAC1-27F034892E43}"/>
              </a:ext>
            </a:extLst>
          </p:cNvPr>
          <p:cNvSpPr txBox="1"/>
          <p:nvPr/>
        </p:nvSpPr>
        <p:spPr>
          <a:xfrm>
            <a:off x="572342" y="4544495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DAC42B-A9C6-950D-E407-A6312EBEA259}"/>
              </a:ext>
            </a:extLst>
          </p:cNvPr>
          <p:cNvSpPr txBox="1"/>
          <p:nvPr/>
        </p:nvSpPr>
        <p:spPr>
          <a:xfrm>
            <a:off x="709034" y="5672182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5EC74B-C348-D0D5-E418-77839180DD90}"/>
              </a:ext>
            </a:extLst>
          </p:cNvPr>
          <p:cNvSpPr txBox="1"/>
          <p:nvPr/>
        </p:nvSpPr>
        <p:spPr>
          <a:xfrm>
            <a:off x="1537881" y="5118184"/>
            <a:ext cx="39871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of core genome. Should co-evolve with chromosome. Essential virulence determinants.  </a:t>
            </a:r>
            <a:br>
              <a:rPr lang="en-US" dirty="0"/>
            </a:br>
            <a:r>
              <a:rPr lang="en-US" dirty="0"/>
              <a:t>Rep type – </a:t>
            </a:r>
            <a:r>
              <a:rPr lang="en-US" dirty="0" err="1"/>
              <a:t>IncFIA</a:t>
            </a:r>
            <a:r>
              <a:rPr lang="en-US" dirty="0"/>
              <a:t>. </a:t>
            </a:r>
            <a:r>
              <a:rPr lang="en-US" dirty="0" err="1"/>
              <a:t>predicted_mobility</a:t>
            </a:r>
            <a:r>
              <a:rPr lang="en-US" dirty="0"/>
              <a:t> – mobilizable</a:t>
            </a:r>
          </a:p>
        </p:txBody>
      </p:sp>
      <p:pic>
        <p:nvPicPr>
          <p:cNvPr id="16" name="Picture 3" descr="D:\kuloth\2016\Feb\22-02-2016\nrmicro_aop\slides_img\nrmicro.2016.10-f1.jpg">
            <a:extLst>
              <a:ext uri="{FF2B5EF4-FFF2-40B4-BE49-F238E27FC236}">
                <a16:creationId xmlns:a16="http://schemas.microsoft.com/office/drawing/2014/main" id="{1EDEAA8C-0DDC-2F04-1FAB-60A9D394F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879" y="936593"/>
            <a:ext cx="3398373" cy="592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BE95DC4-0500-B18C-398A-F878FDDCCC4C}"/>
              </a:ext>
            </a:extLst>
          </p:cNvPr>
          <p:cNvSpPr txBox="1">
            <a:spLocks/>
          </p:cNvSpPr>
          <p:nvPr/>
        </p:nvSpPr>
        <p:spPr>
          <a:xfrm>
            <a:off x="6209484" y="1570068"/>
            <a:ext cx="26127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flexneri</a:t>
            </a:r>
            <a:r>
              <a:rPr lang="en-US" dirty="0"/>
              <a:t> – more diverse than </a:t>
            </a:r>
            <a:r>
              <a:rPr lang="en-US" dirty="0" err="1"/>
              <a:t>sonnei</a:t>
            </a:r>
            <a:r>
              <a:rPr lang="en-US" dirty="0"/>
              <a:t>. </a:t>
            </a:r>
          </a:p>
          <a:p>
            <a:r>
              <a:rPr lang="en-US" dirty="0"/>
              <a:t>Serotype 6 – very distinct lineage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291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4C553-B001-9628-E8AB-91CCD2807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AMR plasmids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870FB-C7A5-ECB8-D373-BAB2EF90B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5425" y="2572951"/>
            <a:ext cx="5596467" cy="3176681"/>
          </a:xfrm>
        </p:spPr>
        <p:txBody>
          <a:bodyPr/>
          <a:lstStyle/>
          <a:p>
            <a:endParaRPr lang="en-US" dirty="0"/>
          </a:p>
          <a:p>
            <a:r>
              <a:rPr lang="en-US" dirty="0" err="1"/>
              <a:t>spA</a:t>
            </a:r>
            <a:r>
              <a:rPr lang="en-US" dirty="0"/>
              <a:t> plasmid – mainly in lineage 3 </a:t>
            </a:r>
          </a:p>
          <a:p>
            <a:pPr lvl="1"/>
            <a:r>
              <a:rPr lang="en-US" dirty="0"/>
              <a:t>AMR genes – </a:t>
            </a:r>
            <a:r>
              <a:rPr lang="en-US" i="1" dirty="0" err="1"/>
              <a:t>tetA</a:t>
            </a:r>
            <a:r>
              <a:rPr lang="en-US" i="1" dirty="0"/>
              <a:t>, sul2, </a:t>
            </a:r>
            <a:r>
              <a:rPr lang="en-US" i="1" dirty="0" err="1"/>
              <a:t>aph</a:t>
            </a:r>
            <a:r>
              <a:rPr lang="en-US" i="1" dirty="0"/>
              <a:t>(3'')-</a:t>
            </a:r>
            <a:r>
              <a:rPr lang="en-US" i="1" dirty="0" err="1"/>
              <a:t>Ib,aph</a:t>
            </a:r>
            <a:r>
              <a:rPr lang="en-US" i="1" dirty="0"/>
              <a:t>(6)-Id</a:t>
            </a:r>
          </a:p>
          <a:p>
            <a:pPr lvl="1"/>
            <a:r>
              <a:rPr lang="en-US" dirty="0"/>
              <a:t>similar plasmids reported in other bacterial family members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43C54FC-5EB3-5A06-BE86-3E822378C63B}"/>
              </a:ext>
            </a:extLst>
          </p:cNvPr>
          <p:cNvSpPr/>
          <p:nvPr/>
        </p:nvSpPr>
        <p:spPr>
          <a:xfrm>
            <a:off x="599689" y="3521573"/>
            <a:ext cx="722289" cy="639718"/>
          </a:xfrm>
          <a:prstGeom prst="ellipse">
            <a:avLst/>
          </a:prstGeom>
          <a:noFill/>
          <a:ln w="127000">
            <a:solidFill>
              <a:srgbClr val="4DAF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B897F8-92D0-D3C3-AC55-A7F1B070B7E1}"/>
              </a:ext>
            </a:extLst>
          </p:cNvPr>
          <p:cNvSpPr txBox="1"/>
          <p:nvPr/>
        </p:nvSpPr>
        <p:spPr>
          <a:xfrm>
            <a:off x="705795" y="3656766"/>
            <a:ext cx="56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spA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38AEC8-739F-0709-3D88-E742AA1995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8" t="2585" r="33978"/>
          <a:stretch/>
        </p:blipFill>
        <p:spPr>
          <a:xfrm>
            <a:off x="7780462" y="218621"/>
            <a:ext cx="4048467" cy="62742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E9AD10-A909-2725-BB37-30C1876671DA}"/>
              </a:ext>
            </a:extLst>
          </p:cNvPr>
          <p:cNvSpPr txBox="1"/>
          <p:nvPr/>
        </p:nvSpPr>
        <p:spPr>
          <a:xfrm>
            <a:off x="10139081" y="6583536"/>
            <a:ext cx="219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Hawkey</a:t>
            </a:r>
            <a:r>
              <a:rPr lang="en-US" sz="1400" dirty="0"/>
              <a:t> 2021 Nat Comms</a:t>
            </a:r>
          </a:p>
        </p:txBody>
      </p:sp>
    </p:spTree>
    <p:extLst>
      <p:ext uri="{BB962C8B-B14F-4D97-AF65-F5344CB8AC3E}">
        <p14:creationId xmlns:p14="http://schemas.microsoft.com/office/powerpoint/2010/main" val="397863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4C553-B001-9628-E8AB-91CCD2807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AMR plasmids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870FB-C7A5-ECB8-D373-BAB2EF90B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333" y="1825625"/>
            <a:ext cx="4308324" cy="4667250"/>
          </a:xfrm>
        </p:spPr>
        <p:txBody>
          <a:bodyPr>
            <a:normAutofit/>
          </a:bodyPr>
          <a:lstStyle/>
          <a:p>
            <a:r>
              <a:rPr lang="en-US" dirty="0"/>
              <a:t>MDR plasmid – moving between lineages and species</a:t>
            </a:r>
          </a:p>
          <a:p>
            <a:pPr lvl="1"/>
            <a:r>
              <a:rPr lang="en-US" dirty="0"/>
              <a:t>Rep type – </a:t>
            </a:r>
            <a:r>
              <a:rPr lang="en-US" dirty="0" err="1"/>
              <a:t>IncFIA</a:t>
            </a:r>
            <a:r>
              <a:rPr lang="en-US" dirty="0"/>
              <a:t>. Predicted mobility – conjugative</a:t>
            </a:r>
          </a:p>
          <a:p>
            <a:pPr lvl="1"/>
            <a:r>
              <a:rPr lang="en-US" i="1" dirty="0"/>
              <a:t>blaTEM-1, erm(B)*,mph(A) </a:t>
            </a:r>
            <a:r>
              <a:rPr lang="en-US" dirty="0"/>
              <a:t>(on reference).</a:t>
            </a:r>
          </a:p>
          <a:p>
            <a:pPr lvl="1"/>
            <a:r>
              <a:rPr lang="en-US" i="1" dirty="0"/>
              <a:t>dfrA17, aadA5, sul1 </a:t>
            </a:r>
            <a:r>
              <a:rPr lang="en-US" dirty="0"/>
              <a:t>(pKSR100 </a:t>
            </a:r>
            <a:r>
              <a:rPr lang="en-US" dirty="0" err="1"/>
              <a:t>integron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Some picked up </a:t>
            </a:r>
            <a:r>
              <a:rPr lang="en-US" i="1" dirty="0" err="1"/>
              <a:t>ctx</a:t>
            </a:r>
            <a:r>
              <a:rPr lang="en-US" i="1" dirty="0"/>
              <a:t>-m </a:t>
            </a:r>
            <a:r>
              <a:rPr lang="en-US" dirty="0"/>
              <a:t>genes as well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BBBBB6B-5A54-C169-2E14-83AD3CC56D8C}"/>
              </a:ext>
            </a:extLst>
          </p:cNvPr>
          <p:cNvSpPr/>
          <p:nvPr/>
        </p:nvSpPr>
        <p:spPr>
          <a:xfrm>
            <a:off x="325523" y="3429000"/>
            <a:ext cx="1193639" cy="1103156"/>
          </a:xfrm>
          <a:prstGeom prst="ellipse">
            <a:avLst/>
          </a:prstGeom>
          <a:noFill/>
          <a:ln w="127000">
            <a:solidFill>
              <a:srgbClr val="E41A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613A1-4B7B-5B9F-A725-14467C8D2246}"/>
              </a:ext>
            </a:extLst>
          </p:cNvPr>
          <p:cNvSpPr txBox="1"/>
          <p:nvPr/>
        </p:nvSpPr>
        <p:spPr>
          <a:xfrm>
            <a:off x="402307" y="3812845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pKSR100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7845F6-9DFB-8A6B-0AAE-2C432D606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828" y="466973"/>
            <a:ext cx="5372100" cy="6299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7C5E46-0E55-1D36-35C8-18246F64C093}"/>
              </a:ext>
            </a:extLst>
          </p:cNvPr>
          <p:cNvSpPr txBox="1"/>
          <p:nvPr/>
        </p:nvSpPr>
        <p:spPr>
          <a:xfrm>
            <a:off x="10587715" y="6560244"/>
            <a:ext cx="1604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Locke  2021 </a:t>
            </a:r>
            <a:r>
              <a:rPr lang="en-US" sz="1400" dirty="0" err="1"/>
              <a:t>MGen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1693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9C82-A704-E0A0-F845-DFC43E00C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Shigella epi background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AC3028-9116-3781-F72B-E70CB9894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77" y="1973385"/>
            <a:ext cx="3313509" cy="3313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B67F13-ED33-16C4-2AD4-A8CB8CEAB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982" y="1779605"/>
            <a:ext cx="3876775" cy="3876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D6E103-DD87-3260-5F86-C5F7D25F1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365" y="1779605"/>
            <a:ext cx="3876775" cy="3876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49D147-54F2-C03C-FD5B-70198DA235A2}"/>
              </a:ext>
            </a:extLst>
          </p:cNvPr>
          <p:cNvSpPr txBox="1"/>
          <p:nvPr/>
        </p:nvSpPr>
        <p:spPr>
          <a:xfrm>
            <a:off x="338814" y="5846544"/>
            <a:ext cx="3129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Sampling proportion ~40-50% of notified cases to NNDSS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F7354A-5D0E-C618-53D5-0A8153EC4580}"/>
              </a:ext>
            </a:extLst>
          </p:cNvPr>
          <p:cNvSpPr txBox="1"/>
          <p:nvPr/>
        </p:nvSpPr>
        <p:spPr>
          <a:xfrm>
            <a:off x="3964166" y="5846544"/>
            <a:ext cx="3129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Consistent cases by sex and species. More M and  </a:t>
            </a:r>
            <a:r>
              <a:rPr lang="en-US" dirty="0" err="1"/>
              <a:t>sonnei</a:t>
            </a:r>
            <a:r>
              <a:rPr lang="en-US" dirty="0"/>
              <a:t>. Expected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77F1F3-ECE0-D96D-4D6B-6E59212B412C}"/>
              </a:ext>
            </a:extLst>
          </p:cNvPr>
          <p:cNvSpPr txBox="1"/>
          <p:nvPr/>
        </p:nvSpPr>
        <p:spPr>
          <a:xfrm>
            <a:off x="8090782" y="5846543"/>
            <a:ext cx="3762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Consistent age brackets. </a:t>
            </a:r>
            <a:br>
              <a:rPr lang="en-US" dirty="0"/>
            </a:br>
            <a:r>
              <a:rPr lang="en-US" dirty="0"/>
              <a:t>Median 35 years (1</a:t>
            </a:r>
            <a:r>
              <a:rPr lang="en-US" baseline="30000" dirty="0"/>
              <a:t>st</a:t>
            </a:r>
            <a:r>
              <a:rPr lang="en-US" dirty="0"/>
              <a:t> quartile 26 years, 3</a:t>
            </a:r>
            <a:r>
              <a:rPr lang="en-US" baseline="30000" dirty="0"/>
              <a:t>rd</a:t>
            </a:r>
            <a:r>
              <a:rPr lang="en-US" dirty="0"/>
              <a:t> quartile 48 years)</a:t>
            </a:r>
          </a:p>
        </p:txBody>
      </p:sp>
    </p:spTree>
    <p:extLst>
      <p:ext uri="{BB962C8B-B14F-4D97-AF65-F5344CB8AC3E}">
        <p14:creationId xmlns:p14="http://schemas.microsoft.com/office/powerpoint/2010/main" val="4048087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EA5D0-44FD-54E8-42E5-3AC4EC92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to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C8EE6-6A4F-3129-600E-038F7C01A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11589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Snippy + mask phage (</a:t>
            </a:r>
            <a:r>
              <a:rPr lang="en-US" dirty="0" err="1"/>
              <a:t>phaster</a:t>
            </a:r>
            <a:r>
              <a:rPr lang="en-US" dirty="0"/>
              <a:t>) + recombination (</a:t>
            </a:r>
            <a:r>
              <a:rPr lang="en-US" dirty="0" err="1"/>
              <a:t>Gubbins</a:t>
            </a:r>
            <a:r>
              <a:rPr lang="en-US" dirty="0"/>
              <a:t>)</a:t>
            </a:r>
          </a:p>
          <a:p>
            <a:endParaRPr lang="en-US" sz="1400" dirty="0"/>
          </a:p>
          <a:p>
            <a:r>
              <a:rPr lang="en-US" i="1" dirty="0"/>
              <a:t> S. </a:t>
            </a:r>
            <a:r>
              <a:rPr lang="en-US" i="1" dirty="0" err="1"/>
              <a:t>sonnei</a:t>
            </a:r>
            <a:r>
              <a:rPr lang="en-US" i="1" dirty="0"/>
              <a:t> </a:t>
            </a:r>
            <a:r>
              <a:rPr lang="en-US" dirty="0"/>
              <a:t>(n = 789)</a:t>
            </a:r>
            <a:endParaRPr lang="en-US" i="1" dirty="0"/>
          </a:p>
          <a:p>
            <a:pPr lvl="1"/>
            <a:r>
              <a:rPr lang="en-US" dirty="0"/>
              <a:t>SNPs pre-recombination 100% = 7836</a:t>
            </a:r>
          </a:p>
          <a:p>
            <a:pPr lvl="1"/>
            <a:r>
              <a:rPr lang="en-US" dirty="0"/>
              <a:t>Post </a:t>
            </a:r>
            <a:r>
              <a:rPr lang="en-US" dirty="0" err="1"/>
              <a:t>Gubbins</a:t>
            </a:r>
            <a:r>
              <a:rPr lang="en-US" dirty="0"/>
              <a:t> (including Ns) = 11461</a:t>
            </a:r>
          </a:p>
          <a:p>
            <a:pPr lvl="1"/>
            <a:r>
              <a:rPr lang="en-US" dirty="0"/>
              <a:t>80% </a:t>
            </a:r>
            <a:r>
              <a:rPr lang="en-US" dirty="0" err="1"/>
              <a:t>coreSNPfilter</a:t>
            </a:r>
            <a:r>
              <a:rPr lang="en-US" dirty="0"/>
              <a:t> (no recomb) 11446</a:t>
            </a:r>
          </a:p>
          <a:p>
            <a:endParaRPr lang="en-US" sz="1400" i="1" dirty="0"/>
          </a:p>
          <a:p>
            <a:r>
              <a:rPr lang="en-US" i="1" dirty="0"/>
              <a:t>S. </a:t>
            </a:r>
            <a:r>
              <a:rPr lang="en-US" i="1" dirty="0" err="1"/>
              <a:t>flexneri</a:t>
            </a:r>
            <a:r>
              <a:rPr lang="en-US" i="1" dirty="0"/>
              <a:t> </a:t>
            </a:r>
            <a:r>
              <a:rPr lang="en-US" dirty="0"/>
              <a:t>(n = 297)</a:t>
            </a:r>
            <a:endParaRPr lang="en-US" i="1" dirty="0"/>
          </a:p>
          <a:p>
            <a:pPr lvl="1"/>
            <a:r>
              <a:rPr lang="en-US" dirty="0"/>
              <a:t>SNPs pre-recombination 100% = 21742</a:t>
            </a:r>
          </a:p>
          <a:p>
            <a:pPr lvl="1"/>
            <a:r>
              <a:rPr lang="en-US" dirty="0"/>
              <a:t>Post </a:t>
            </a:r>
            <a:r>
              <a:rPr lang="en-US" dirty="0" err="1"/>
              <a:t>Gubbins</a:t>
            </a:r>
            <a:r>
              <a:rPr lang="en-US" dirty="0"/>
              <a:t> (including Ns ) = 31711</a:t>
            </a:r>
          </a:p>
          <a:p>
            <a:pPr lvl="1"/>
            <a:r>
              <a:rPr lang="en-US" dirty="0"/>
              <a:t>80% </a:t>
            </a:r>
            <a:r>
              <a:rPr lang="en-US" dirty="0" err="1"/>
              <a:t>coreSNPfilter</a:t>
            </a:r>
            <a:r>
              <a:rPr lang="en-US" dirty="0"/>
              <a:t> (no recomb) = 31307</a:t>
            </a:r>
          </a:p>
          <a:p>
            <a:endParaRPr lang="en-US" sz="1500" i="1" dirty="0"/>
          </a:p>
          <a:p>
            <a:r>
              <a:rPr lang="en-US" i="1" dirty="0"/>
              <a:t>S. </a:t>
            </a:r>
            <a:r>
              <a:rPr lang="en-US" i="1" dirty="0" err="1"/>
              <a:t>flexneri</a:t>
            </a:r>
            <a:r>
              <a:rPr lang="en-US" i="1" dirty="0"/>
              <a:t>  + </a:t>
            </a:r>
            <a:r>
              <a:rPr lang="en-US" dirty="0"/>
              <a:t>serotype 6 (n = 316)</a:t>
            </a:r>
            <a:endParaRPr lang="en-US" i="1" dirty="0"/>
          </a:p>
          <a:p>
            <a:pPr lvl="1"/>
            <a:r>
              <a:rPr lang="en-US" dirty="0"/>
              <a:t>SNPs pre-recombination 100% = 50685</a:t>
            </a:r>
          </a:p>
          <a:p>
            <a:pPr lvl="1"/>
            <a:r>
              <a:rPr lang="en-US" dirty="0"/>
              <a:t>Post </a:t>
            </a:r>
            <a:r>
              <a:rPr lang="en-US" dirty="0" err="1"/>
              <a:t>Gubbins</a:t>
            </a:r>
            <a:r>
              <a:rPr lang="en-US" dirty="0"/>
              <a:t> (including Ns) = 67671</a:t>
            </a:r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8D93B-9B25-9E2F-974E-807E54EE6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539" y="2319372"/>
            <a:ext cx="4158381" cy="4158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BD2E60-6B12-9120-6E15-15E0A3B8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8045" y="2546427"/>
            <a:ext cx="1463821" cy="1200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810730-9F71-D8B7-3D7B-901B87FB5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8045" y="3931844"/>
            <a:ext cx="1463822" cy="12002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842609-D6F4-507A-20F2-6EA7600FB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8551" y="5248216"/>
            <a:ext cx="1433315" cy="117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05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852E9-86D3-A9B7-3010-37DB8874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34695" cy="1613304"/>
          </a:xfrm>
        </p:spPr>
        <p:txBody>
          <a:bodyPr/>
          <a:lstStyle/>
          <a:p>
            <a:r>
              <a:rPr lang="en-US" dirty="0" err="1"/>
              <a:t>Sonnei</a:t>
            </a:r>
            <a:r>
              <a:rPr lang="en-US" dirty="0"/>
              <a:t> + genotype + Year + CIP AMR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0EA12-81FA-D93C-674F-3941D2728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050" y="2386498"/>
            <a:ext cx="3782843" cy="3782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E86388-CC18-C23D-6F3C-B5EBCFC80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8294"/>
            <a:ext cx="3631249" cy="36312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E6B4B4-7290-38B9-6EBB-FAD623B783DC}"/>
              </a:ext>
            </a:extLst>
          </p:cNvPr>
          <p:cNvSpPr txBox="1"/>
          <p:nvPr/>
        </p:nvSpPr>
        <p:spPr>
          <a:xfrm>
            <a:off x="1172523" y="6129445"/>
            <a:ext cx="23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Overview – population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C05D3-1C50-9695-89A9-5DEC8D4F076E}"/>
              </a:ext>
            </a:extLst>
          </p:cNvPr>
          <p:cNvSpPr txBox="1"/>
          <p:nvPr/>
        </p:nvSpPr>
        <p:spPr>
          <a:xfrm>
            <a:off x="5786353" y="6169976"/>
            <a:ext cx="29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CIP resistance – point - core</a:t>
            </a:r>
          </a:p>
        </p:txBody>
      </p:sp>
      <p:pic>
        <p:nvPicPr>
          <p:cNvPr id="11" name="Picture 10" descr="A close-up of a chart&#10;&#10;Description automatically generated">
            <a:extLst>
              <a:ext uri="{FF2B5EF4-FFF2-40B4-BE49-F238E27FC236}">
                <a16:creationId xmlns:a16="http://schemas.microsoft.com/office/drawing/2014/main" id="{83843294-2A14-48D8-FAA8-466F2F4A0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186" y="0"/>
            <a:ext cx="3316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03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9C25-152A-3BFF-ECF3-43DD11264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79392" cy="2573147"/>
          </a:xfrm>
        </p:spPr>
        <p:txBody>
          <a:bodyPr/>
          <a:lstStyle/>
          <a:p>
            <a:r>
              <a:rPr lang="en-US" dirty="0" err="1"/>
              <a:t>Sonnei</a:t>
            </a:r>
            <a:r>
              <a:rPr lang="en-US" dirty="0"/>
              <a:t> + genotype + plasmids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88210C-CCF9-FC0B-DE18-5D71063EF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592" y="0"/>
            <a:ext cx="6858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C6A764-17D0-A3BA-9B99-A661D5A4984E}"/>
              </a:ext>
            </a:extLst>
          </p:cNvPr>
          <p:cNvSpPr txBox="1"/>
          <p:nvPr/>
        </p:nvSpPr>
        <p:spPr>
          <a:xfrm>
            <a:off x="947525" y="3285744"/>
            <a:ext cx="35496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spA</a:t>
            </a:r>
            <a:r>
              <a:rPr lang="en-US" dirty="0"/>
              <a:t> – in different </a:t>
            </a:r>
            <a:r>
              <a:rPr lang="en-US" dirty="0" err="1"/>
              <a:t>sublineages</a:t>
            </a:r>
            <a:r>
              <a:rPr lang="en-US" dirty="0"/>
              <a:t> of lineage 3. </a:t>
            </a:r>
          </a:p>
          <a:p>
            <a:endParaRPr lang="en-US" dirty="0"/>
          </a:p>
          <a:p>
            <a:r>
              <a:rPr lang="en-US" dirty="0" err="1"/>
              <a:t>spB</a:t>
            </a:r>
            <a:r>
              <a:rPr lang="en-US" dirty="0"/>
              <a:t> – largely in  lineage 2</a:t>
            </a:r>
          </a:p>
          <a:p>
            <a:endParaRPr lang="en-US" dirty="0"/>
          </a:p>
          <a:p>
            <a:r>
              <a:rPr lang="en-US" dirty="0" err="1"/>
              <a:t>spC</a:t>
            </a:r>
            <a:r>
              <a:rPr lang="en-US" dirty="0"/>
              <a:t> – in three lineages + </a:t>
            </a:r>
            <a:r>
              <a:rPr lang="en-US" dirty="0" err="1"/>
              <a:t>sublin</a:t>
            </a:r>
            <a:endParaRPr lang="en-US" dirty="0"/>
          </a:p>
          <a:p>
            <a:endParaRPr lang="en-US" dirty="0"/>
          </a:p>
          <a:p>
            <a:r>
              <a:rPr lang="en-US" dirty="0"/>
              <a:t>VP –detected but low coverage – lab culture issue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443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2985</TotalTime>
  <Words>1009</Words>
  <Application>Microsoft Macintosh PowerPoint</Application>
  <PresentationFormat>Widescreen</PresentationFormat>
  <Paragraphs>109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Harding</vt:lpstr>
      <vt:lpstr>Office Theme</vt:lpstr>
      <vt:lpstr>Plasmid phylodynamics</vt:lpstr>
      <vt:lpstr>Reference chromosome + plasmids  – Shigella sonnei</vt:lpstr>
      <vt:lpstr>Reference chromosome +  plasmids – Shigella flexneri</vt:lpstr>
      <vt:lpstr>AMR plasmids</vt:lpstr>
      <vt:lpstr>AMR plasmids</vt:lpstr>
      <vt:lpstr>Shigella epi background</vt:lpstr>
      <vt:lpstr>Alignment to reference</vt:lpstr>
      <vt:lpstr>Sonnei + genotype + Year + CIP AMR</vt:lpstr>
      <vt:lpstr>Sonnei + genotype + plasmids</vt:lpstr>
      <vt:lpstr>Virulence plasmids – both species</vt:lpstr>
      <vt:lpstr>Sonnei + MDR plasmid</vt:lpstr>
      <vt:lpstr>MDR plasmid - pKSR100 </vt:lpstr>
      <vt:lpstr>Small S. sonnei plasmids</vt:lpstr>
      <vt:lpstr>Sonnei + spA plasmid + AMR + graph</vt:lpstr>
      <vt:lpstr>Flex + pKSR100 + MDR + graph + sero6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Plasmid phylodynamics</dc:title>
  <dc:creator>Danielle Ingle</dc:creator>
  <cp:lastModifiedBy>Danielle Ingle</cp:lastModifiedBy>
  <cp:revision>15</cp:revision>
  <dcterms:created xsi:type="dcterms:W3CDTF">2024-02-27T05:25:56Z</dcterms:created>
  <dcterms:modified xsi:type="dcterms:W3CDTF">2024-05-07T10:29:04Z</dcterms:modified>
</cp:coreProperties>
</file>